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BFF"/>
    <a:srgbClr val="008B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705C1A-0EAC-44BC-A3CC-E61E7C77F3BC}" v="723" dt="2019-02-15T19:37:31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78621" autoAdjust="0"/>
  </p:normalViewPr>
  <p:slideViewPr>
    <p:cSldViewPr snapToGrid="0">
      <p:cViewPr varScale="1">
        <p:scale>
          <a:sx n="103" d="100"/>
          <a:sy n="103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Iannotta" userId="480368c8-853e-4ba3-9729-730cfadb7093" providerId="ADAL" clId="{53705C1A-0EAC-44BC-A3CC-E61E7C77F3BC}"/>
    <pc:docChg chg="undo custSel modSld">
      <pc:chgData name="Stephanie Iannotta" userId="480368c8-853e-4ba3-9729-730cfadb7093" providerId="ADAL" clId="{53705C1A-0EAC-44BC-A3CC-E61E7C77F3BC}" dt="2019-02-15T19:37:31.130" v="712" actId="20577"/>
      <pc:docMkLst>
        <pc:docMk/>
      </pc:docMkLst>
      <pc:sldChg chg="addSp delSp modSp modNotesTx">
        <pc:chgData name="Stephanie Iannotta" userId="480368c8-853e-4ba3-9729-730cfadb7093" providerId="ADAL" clId="{53705C1A-0EAC-44BC-A3CC-E61E7C77F3BC}" dt="2019-02-15T19:37:31.130" v="712" actId="20577"/>
        <pc:sldMkLst>
          <pc:docMk/>
          <pc:sldMk cId="2069325366" sldId="257"/>
        </pc:sldMkLst>
        <pc:spChg chg="mod">
          <ac:chgData name="Stephanie Iannotta" userId="480368c8-853e-4ba3-9729-730cfadb7093" providerId="ADAL" clId="{53705C1A-0EAC-44BC-A3CC-E61E7C77F3BC}" dt="2019-02-15T19:37:31.130" v="712" actId="20577"/>
          <ac:spMkLst>
            <pc:docMk/>
            <pc:sldMk cId="2069325366" sldId="257"/>
            <ac:spMk id="2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8:56:19.899" v="20" actId="207"/>
          <ac:spMkLst>
            <pc:docMk/>
            <pc:sldMk cId="2069325366" sldId="257"/>
            <ac:spMk id="3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9:14:20.876" v="380" actId="20577"/>
          <ac:spMkLst>
            <pc:docMk/>
            <pc:sldMk cId="2069325366" sldId="257"/>
            <ac:spMk id="8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9:31:30.704" v="632" actId="207"/>
          <ac:spMkLst>
            <pc:docMk/>
            <pc:sldMk cId="2069325366" sldId="257"/>
            <ac:spMk id="9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8:52:07.325" v="13" actId="2085"/>
          <ac:spMkLst>
            <pc:docMk/>
            <pc:sldMk cId="2069325366" sldId="257"/>
            <ac:spMk id="14" creationId="{00000000-0000-0000-0000-000000000000}"/>
          </ac:spMkLst>
        </pc:spChg>
        <pc:picChg chg="del">
          <ac:chgData name="Stephanie Iannotta" userId="480368c8-853e-4ba3-9729-730cfadb7093" providerId="ADAL" clId="{53705C1A-0EAC-44BC-A3CC-E61E7C77F3BC}" dt="2019-02-15T18:50:41.510" v="0" actId="478"/>
          <ac:picMkLst>
            <pc:docMk/>
            <pc:sldMk cId="2069325366" sldId="257"/>
            <ac:picMk id="6" creationId="{00000000-0000-0000-0000-000000000000}"/>
          </ac:picMkLst>
        </pc:picChg>
        <pc:picChg chg="add mod">
          <ac:chgData name="Stephanie Iannotta" userId="480368c8-853e-4ba3-9729-730cfadb7093" providerId="ADAL" clId="{53705C1A-0EAC-44BC-A3CC-E61E7C77F3BC}" dt="2019-02-15T18:51:08.503" v="7" actId="1076"/>
          <ac:picMkLst>
            <pc:docMk/>
            <pc:sldMk cId="2069325366" sldId="257"/>
            <ac:picMk id="7" creationId="{CF6CC663-06A8-4EEF-98E3-8D0735874FF5}"/>
          </ac:picMkLst>
        </pc:picChg>
        <pc:cxnChg chg="mod">
          <ac:chgData name="Stephanie Iannotta" userId="480368c8-853e-4ba3-9729-730cfadb7093" providerId="ADAL" clId="{53705C1A-0EAC-44BC-A3CC-E61E7C77F3BC}" dt="2019-02-15T18:59:55.426" v="185" actId="208"/>
          <ac:cxnSpMkLst>
            <pc:docMk/>
            <pc:sldMk cId="2069325366" sldId="257"/>
            <ac:cxnSpMk id="10" creationId="{00000000-0000-0000-0000-000000000000}"/>
          </ac:cxnSpMkLst>
        </pc:cxnChg>
        <pc:cxnChg chg="mod">
          <ac:chgData name="Stephanie Iannotta" userId="480368c8-853e-4ba3-9729-730cfadb7093" providerId="ADAL" clId="{53705C1A-0EAC-44BC-A3CC-E61E7C77F3BC}" dt="2019-02-15T19:00:00.066" v="186" actId="208"/>
          <ac:cxnSpMkLst>
            <pc:docMk/>
            <pc:sldMk cId="2069325366" sldId="257"/>
            <ac:cxnSpMk id="11" creationId="{00000000-0000-0000-0000-000000000000}"/>
          </ac:cxnSpMkLst>
        </pc:cxnChg>
      </pc:sldChg>
      <pc:sldChg chg="addSp delSp modSp">
        <pc:chgData name="Stephanie Iannotta" userId="480368c8-853e-4ba3-9729-730cfadb7093" providerId="ADAL" clId="{53705C1A-0EAC-44BC-A3CC-E61E7C77F3BC}" dt="2019-02-15T19:14:54.318" v="382" actId="20577"/>
        <pc:sldMkLst>
          <pc:docMk/>
          <pc:sldMk cId="3853367556" sldId="258"/>
        </pc:sldMkLst>
        <pc:spChg chg="mod">
          <ac:chgData name="Stephanie Iannotta" userId="480368c8-853e-4ba3-9729-730cfadb7093" providerId="ADAL" clId="{53705C1A-0EAC-44BC-A3CC-E61E7C77F3BC}" dt="2019-02-15T19:04:05.112" v="362" actId="1035"/>
          <ac:spMkLst>
            <pc:docMk/>
            <pc:sldMk cId="3853367556" sldId="258"/>
            <ac:spMk id="3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9:04:10.827" v="368" actId="1035"/>
          <ac:spMkLst>
            <pc:docMk/>
            <pc:sldMk cId="3853367556" sldId="258"/>
            <ac:spMk id="7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9:04:10.827" v="368" actId="1035"/>
          <ac:spMkLst>
            <pc:docMk/>
            <pc:sldMk cId="3853367556" sldId="258"/>
            <ac:spMk id="8" creationId="{00000000-0000-0000-0000-000000000000}"/>
          </ac:spMkLst>
        </pc:spChg>
        <pc:spChg chg="mod">
          <ac:chgData name="Stephanie Iannotta" userId="480368c8-853e-4ba3-9729-730cfadb7093" providerId="ADAL" clId="{53705C1A-0EAC-44BC-A3CC-E61E7C77F3BC}" dt="2019-02-15T19:14:54.318" v="382" actId="20577"/>
          <ac:spMkLst>
            <pc:docMk/>
            <pc:sldMk cId="3853367556" sldId="258"/>
            <ac:spMk id="9" creationId="{00000000-0000-0000-0000-000000000000}"/>
          </ac:spMkLst>
        </pc:spChg>
        <pc:picChg chg="del">
          <ac:chgData name="Stephanie Iannotta" userId="480368c8-853e-4ba3-9729-730cfadb7093" providerId="ADAL" clId="{53705C1A-0EAC-44BC-A3CC-E61E7C77F3BC}" dt="2019-02-15T18:51:15.486" v="8" actId="478"/>
          <ac:picMkLst>
            <pc:docMk/>
            <pc:sldMk cId="3853367556" sldId="258"/>
            <ac:picMk id="2" creationId="{00000000-0000-0000-0000-000000000000}"/>
          </ac:picMkLst>
        </pc:picChg>
        <pc:picChg chg="mod">
          <ac:chgData name="Stephanie Iannotta" userId="480368c8-853e-4ba3-9729-730cfadb7093" providerId="ADAL" clId="{53705C1A-0EAC-44BC-A3CC-E61E7C77F3BC}" dt="2019-02-15T19:02:22.024" v="327" actId="1076"/>
          <ac:picMkLst>
            <pc:docMk/>
            <pc:sldMk cId="3853367556" sldId="258"/>
            <ac:picMk id="5" creationId="{00000000-0000-0000-0000-000000000000}"/>
          </ac:picMkLst>
        </pc:picChg>
        <pc:picChg chg="add">
          <ac:chgData name="Stephanie Iannotta" userId="480368c8-853e-4ba3-9729-730cfadb7093" providerId="ADAL" clId="{53705C1A-0EAC-44BC-A3CC-E61E7C77F3BC}" dt="2019-02-15T18:51:16.330" v="9"/>
          <ac:picMkLst>
            <pc:docMk/>
            <pc:sldMk cId="3853367556" sldId="258"/>
            <ac:picMk id="10" creationId="{B48D2D92-A1CA-4A8D-BE4D-2E01C92BBC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49442-5CDF-4448-AF59-7222F17E5F9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3D58E-A225-41D2-A742-1C6584BB4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320" indent="-173320">
              <a:buFont typeface="Arial" panose="020B0604020202020204" pitchFamily="34" charset="0"/>
              <a:buChar char="•"/>
            </a:pPr>
            <a:r>
              <a:rPr lang="en-US" baseline="0" dirty="0"/>
              <a:t>What is the difference between a </a:t>
            </a:r>
            <a:r>
              <a:rPr lang="en-US" dirty="0"/>
              <a:t>REALTOR</a:t>
            </a:r>
            <a:r>
              <a:rPr lang="en-US" baseline="0" dirty="0"/>
              <a:t>®</a:t>
            </a:r>
            <a:r>
              <a:rPr lang="en-US" dirty="0"/>
              <a:t> </a:t>
            </a:r>
            <a:r>
              <a:rPr lang="en-US" baseline="0" dirty="0"/>
              <a:t>and a real estate agent? </a:t>
            </a:r>
          </a:p>
          <a:p>
            <a:pPr marL="173320" indent="-173320">
              <a:buFont typeface="Arial" panose="020B0604020202020204" pitchFamily="34" charset="0"/>
              <a:buChar char="•"/>
            </a:pPr>
            <a:r>
              <a:rPr lang="en-US" baseline="0" dirty="0"/>
              <a:t>A</a:t>
            </a:r>
            <a:r>
              <a:rPr lang="en-US" dirty="0"/>
              <a:t>ll real estate licensees are not the same. Only real estate licensees who are members of the National Association of REALTORS® can call themselves REALTORS®. </a:t>
            </a:r>
            <a:r>
              <a:rPr lang="en-US" sz="1200" baseline="0" dirty="0">
                <a:solidFill>
                  <a:prstClr val="white"/>
                </a:solidFill>
              </a:rPr>
              <a:t>That means that we have </a:t>
            </a:r>
            <a:r>
              <a:rPr lang="en-US" sz="1200" dirty="0">
                <a:solidFill>
                  <a:prstClr val="white"/>
                </a:solidFill>
              </a:rPr>
              <a:t>met certain requirements for membership and </a:t>
            </a:r>
            <a:r>
              <a:rPr lang="en-US" dirty="0"/>
              <a:t>subscribe to a strict code of ethics</a:t>
            </a:r>
            <a:r>
              <a:rPr lang="en-US" baseline="0" dirty="0"/>
              <a:t>. We are also </a:t>
            </a:r>
            <a:r>
              <a:rPr lang="en-US" dirty="0"/>
              <a:t>expected to maintain a higher level of knowledge to assist our clients in buying or selling a home. </a:t>
            </a:r>
            <a:endParaRPr lang="en-US" sz="1200" dirty="0">
              <a:solidFill>
                <a:prstClr val="white"/>
              </a:solidFill>
            </a:endParaRPr>
          </a:p>
          <a:p>
            <a:pPr marL="173320" indent="-173320">
              <a:buFont typeface="Arial" panose="020B0604020202020204" pitchFamily="34" charset="0"/>
              <a:buChar char="•"/>
            </a:pPr>
            <a:r>
              <a:rPr lang="en-US" dirty="0"/>
              <a:t>I’m also a Certified</a:t>
            </a:r>
            <a:r>
              <a:rPr lang="en-US" baseline="0" dirty="0"/>
              <a:t> Residential Specialist®*. </a:t>
            </a:r>
          </a:p>
          <a:p>
            <a:pPr marL="173320" marR="0" indent="-173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>
                <a:solidFill>
                  <a:schemeClr val="bg1"/>
                </a:solidFill>
              </a:rPr>
              <a:t>As a Certified Residential Specialist, I am</a:t>
            </a:r>
            <a:r>
              <a:rPr lang="en-US" sz="1200" dirty="0">
                <a:solidFill>
                  <a:schemeClr val="bg1"/>
                </a:solidFill>
              </a:rPr>
              <a:t> also a member of the Residential Real Estate Council </a:t>
            </a:r>
            <a:r>
              <a:rPr lang="en-US" sz="1200" baseline="0" dirty="0">
                <a:solidFill>
                  <a:schemeClr val="bg1"/>
                </a:solidFill>
              </a:rPr>
              <a:t>and have earned my designation by completing</a:t>
            </a:r>
            <a:r>
              <a:rPr lang="en-US" sz="1200" dirty="0">
                <a:solidFill>
                  <a:schemeClr val="bg1"/>
                </a:solidFill>
              </a:rPr>
              <a:t> advanced real estate training. I have</a:t>
            </a:r>
            <a:r>
              <a:rPr lang="en-US" sz="1200" baseline="0" dirty="0">
                <a:solidFill>
                  <a:schemeClr val="bg1"/>
                </a:solidFill>
              </a:rPr>
              <a:t> a certain level of</a:t>
            </a:r>
            <a:r>
              <a:rPr lang="en-US" sz="1200" dirty="0">
                <a:solidFill>
                  <a:schemeClr val="bg1"/>
                </a:solidFill>
              </a:rPr>
              <a:t> experience in the business. I also have a proven track record of excellence to save you time and money when you are buying a home and increase your profit when selling one, no matter the market! </a:t>
            </a:r>
            <a:br>
              <a:rPr lang="en-US" sz="1200" dirty="0"/>
            </a:br>
            <a:endParaRPr lang="en-US" baseline="0" dirty="0"/>
          </a:p>
          <a:p>
            <a:r>
              <a:rPr lang="en-US" baseline="0" dirty="0"/>
              <a:t>*If you are an active member of the Residential Real Estate Council and have earned your CRS Designation.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8F088-3407-4C3D-BF10-66FC3CEEB1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8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821" indent="-169821">
              <a:buFont typeface="Arial" panose="020B0604020202020204" pitchFamily="34" charset="0"/>
              <a:buChar char="•"/>
            </a:pPr>
            <a:r>
              <a:rPr lang="en-US" dirty="0"/>
              <a:t>These days, it seems like we can do everything online and without much outside assistance.  I know you can all go to Google and type in “Buying a home” and come up with hundreds of pages of content. </a:t>
            </a:r>
          </a:p>
          <a:p>
            <a:pPr marL="169821" indent="-169821">
              <a:buFont typeface="Arial" panose="020B0604020202020204" pitchFamily="34" charset="0"/>
              <a:buChar char="•"/>
            </a:pPr>
            <a:r>
              <a:rPr lang="en-US" dirty="0"/>
              <a:t>However, buying a home is a big step with a lot of complex and overlooked little steps along the way.</a:t>
            </a:r>
          </a:p>
          <a:p>
            <a:pPr marL="169821" indent="-169821">
              <a:buFont typeface="Arial" panose="020B0604020202020204" pitchFamily="34" charset="0"/>
              <a:buChar char="•"/>
            </a:pPr>
            <a:r>
              <a:rPr lang="en-US" dirty="0"/>
              <a:t>Working with a REALTOR® and a Certified Residential Specialist* can make this process much easier—decreasing your stress and helping you find the right home, in the right neighborhood, at the right price. </a:t>
            </a:r>
          </a:p>
          <a:p>
            <a:pPr marL="169821" indent="-169821">
              <a:buFont typeface="Arial" panose="020B0604020202020204" pitchFamily="34" charset="0"/>
              <a:buChar char="•"/>
            </a:pPr>
            <a:r>
              <a:rPr lang="en-US" dirty="0"/>
              <a:t>The top 5 reasons to work with a REALTOR® and a CRS* like me are:</a:t>
            </a:r>
          </a:p>
          <a:p>
            <a:pPr marL="622678" lvl="1" indent="-169821">
              <a:buFont typeface="Arial" panose="020B0604020202020204" pitchFamily="34" charset="0"/>
              <a:buChar char="•"/>
            </a:pPr>
            <a:r>
              <a:rPr lang="en-US" dirty="0"/>
              <a:t>I know the ins and outs of home buying and selling. I can give you real-time personal insight and advice that you can’t get anywhere else.</a:t>
            </a:r>
          </a:p>
          <a:p>
            <a:pPr marL="622678" lvl="1" indent="-169821">
              <a:buFont typeface="Arial" panose="020B0604020202020204" pitchFamily="34" charset="0"/>
              <a:buChar char="•"/>
            </a:pPr>
            <a:r>
              <a:rPr lang="en-US" dirty="0"/>
              <a:t>I hear about listings right when they come on the market – in fact, sometimes even before they’re on the market!</a:t>
            </a:r>
          </a:p>
          <a:p>
            <a:pPr marL="622678" lvl="1" indent="-169821">
              <a:buFont typeface="Arial" panose="020B0604020202020204" pitchFamily="34" charset="0"/>
              <a:buChar char="•"/>
            </a:pPr>
            <a:r>
              <a:rPr lang="en-US" dirty="0"/>
              <a:t>I know our market. I keep my eye on the trends in neighborhoods and know which ones will be a good fit for you. </a:t>
            </a:r>
          </a:p>
          <a:p>
            <a:pPr marL="622678" lvl="1" indent="-169821">
              <a:buFont typeface="Arial" panose="020B0604020202020204" pitchFamily="34" charset="0"/>
              <a:buChar char="•"/>
            </a:pPr>
            <a:r>
              <a:rPr lang="en-US" dirty="0"/>
              <a:t>I can help you find financing and refer you to high quality resources and service providers.</a:t>
            </a:r>
          </a:p>
          <a:p>
            <a:pPr marL="622678" lvl="1" indent="-169821">
              <a:buFont typeface="Arial" panose="020B0604020202020204" pitchFamily="34" charset="0"/>
              <a:buChar char="•"/>
            </a:pPr>
            <a:r>
              <a:rPr lang="en-US" dirty="0"/>
              <a:t>I work on your behalf to make sure that we dot every I and cross every T, and make sure that you find the perfect home for you and your family.</a:t>
            </a:r>
          </a:p>
          <a:p>
            <a:pPr marL="169821" indent="-169821">
              <a:buFont typeface="Arial" panose="020B0604020202020204" pitchFamily="34" charset="0"/>
              <a:buChar char="•"/>
            </a:pPr>
            <a:r>
              <a:rPr lang="en-US" b="1" cap="small" dirty="0"/>
              <a:t>(NOTE: Add/edit these reasons so that they are personal and applicable to you and your market.)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defTabSz="905713"/>
            <a:r>
              <a:rPr lang="en-US" baseline="0" dirty="0"/>
              <a:t>*If you are an active member of the Council of Residential Specialists and have received your CRS designation.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8F088-3407-4C3D-BF10-66FC3CEEB1A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8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1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8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2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2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1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6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1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6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9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6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80D0B-9785-4C3C-B829-B40F8FF766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6C115-D68E-4B36-BA0E-2B908807D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1951" y="522871"/>
            <a:ext cx="11439838" cy="5135330"/>
          </a:xfrm>
          <a:prstGeom prst="rect">
            <a:avLst/>
          </a:prstGeom>
          <a:solidFill>
            <a:schemeClr val="tx2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454" y="861021"/>
            <a:ext cx="5941878" cy="4833209"/>
          </a:xfrm>
        </p:spPr>
        <p:txBody>
          <a:bodyPr anchor="t"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What’s the difference between a REALTOR</a:t>
            </a:r>
            <a:r>
              <a:rPr lang="en-US" sz="3600" b="1" baseline="30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®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and a real estate agent?</a:t>
            </a:r>
            <a:b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br>
              <a:rPr lang="en-US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 REALTOR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®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is a member of the National Association of REALTORS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®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which indicates that they’ve pledged to uphold the standards of the association and its code of ethics.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b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What is a CRS?</a:t>
            </a:r>
            <a:br>
              <a:rPr lang="en-US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br>
              <a:rPr lang="en-US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 </a:t>
            </a: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Certified Residential Specialist®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is a REALTOR® who has earned the prestigious designation from the Residential Real Estate Council. In order to become a CRS Designee, REALTORS® are required to complete advanced training and coursework as well </a:t>
            </a:r>
            <a:r>
              <a:rPr lang="en-US" sz="200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as meet significant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experience requirements.</a:t>
            </a:r>
            <a:br>
              <a:rPr lang="en-US" sz="2000" dirty="0">
                <a:latin typeface="Arial Narrow" panose="020B0606020202030204" pitchFamily="34" charset="0"/>
              </a:rPr>
            </a:br>
            <a:br>
              <a:rPr lang="en-US" sz="1800" dirty="0">
                <a:latin typeface="Arial Narrow" panose="020B0606020202030204" pitchFamily="34" charset="0"/>
              </a:rPr>
            </a:br>
            <a:endParaRPr lang="en-US" sz="1800" dirty="0">
              <a:latin typeface="Arial Narrow" panose="020B06060202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107" y="1105194"/>
            <a:ext cx="3533236" cy="3974891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cxnSp>
        <p:nvCxnSpPr>
          <p:cNvPr id="10" name="Straight Connector 9"/>
          <p:cNvCxnSpPr/>
          <p:nvPr/>
        </p:nvCxnSpPr>
        <p:spPr>
          <a:xfrm>
            <a:off x="401951" y="502158"/>
            <a:ext cx="11439838" cy="0"/>
          </a:xfrm>
          <a:prstGeom prst="line">
            <a:avLst/>
          </a:prstGeom>
          <a:ln w="38100" cmpd="sng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1951" y="5688734"/>
            <a:ext cx="11439838" cy="0"/>
          </a:xfrm>
          <a:prstGeom prst="line">
            <a:avLst/>
          </a:prstGeom>
          <a:ln w="76200" cmpd="sng">
            <a:solidFill>
              <a:srgbClr val="008B9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575824" y="109439"/>
            <a:ext cx="5501269" cy="70459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cs typeface="Times"/>
              </a:rPr>
              <a:t>Why choose a Certified Residential Specialist®?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4731" y="3161211"/>
            <a:ext cx="2821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Add your picture here!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6CC663-06A8-4EEF-98E3-8D0735874F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093" y="6034156"/>
            <a:ext cx="2764696" cy="60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2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2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214" y="0"/>
            <a:ext cx="56896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1133" y="313160"/>
            <a:ext cx="5400222" cy="2133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WHY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11133" y="1965818"/>
            <a:ext cx="5549646" cy="1050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000" b="1" dirty="0">
                <a:solidFill>
                  <a:srgbClr val="008B9E"/>
                </a:solidFill>
                <a:latin typeface="Arial Narrow" panose="020B0606020202030204" pitchFamily="34" charset="0"/>
              </a:rPr>
              <a:t>should you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91301" y="2824106"/>
            <a:ext cx="5026664" cy="1106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000" b="1" dirty="0">
                <a:solidFill>
                  <a:srgbClr val="008B9E"/>
                </a:solidFill>
                <a:latin typeface="Arial Narrow" panose="020B0606020202030204" pitchFamily="34" charset="0"/>
              </a:rPr>
              <a:t>work with a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30964" y="3811753"/>
            <a:ext cx="7159423" cy="2250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5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REALTOR</a:t>
            </a:r>
            <a:r>
              <a:rPr lang="en-US" sz="7500" b="1" baseline="30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®</a:t>
            </a:r>
            <a:r>
              <a:rPr lang="en-US" sz="75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with a </a:t>
            </a:r>
          </a:p>
          <a:p>
            <a:pPr marL="0" indent="0">
              <a:buNone/>
            </a:pPr>
            <a:r>
              <a:rPr lang="en-US" sz="75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CRS Designation?</a:t>
            </a:r>
            <a:endParaRPr lang="en-US" sz="75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8D2D92-A1CA-4A8D-BE4D-2E01C92BB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093" y="6034156"/>
            <a:ext cx="2764696" cy="60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6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494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Helvetica</vt:lpstr>
      <vt:lpstr>Times</vt:lpstr>
      <vt:lpstr>Office Theme</vt:lpstr>
      <vt:lpstr>What’s the difference between a REALTOR® and a real estate agent?  A REALTOR® is a member of the National Association of REALTORS®, which indicates that they’ve pledged to uphold the standards of the association and its code of ethics.    What is a CRS?  A Certified Residential Specialist® is a REALTOR® who has earned the prestigious designation from the Residential Real Estate Council. In order to become a CRS Designee, REALTORS® are required to complete advanced training and coursework as well as meet significant experience requirements.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McCulloch</dc:creator>
  <cp:lastModifiedBy>Stephanie Iannotta</cp:lastModifiedBy>
  <cp:revision>3</cp:revision>
  <dcterms:created xsi:type="dcterms:W3CDTF">2015-01-02T19:03:36Z</dcterms:created>
  <dcterms:modified xsi:type="dcterms:W3CDTF">2019-02-15T19:37:35Z</dcterms:modified>
</cp:coreProperties>
</file>